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8" r:id="rId9"/>
    <p:sldId id="263" r:id="rId10"/>
    <p:sldId id="264" r:id="rId11"/>
    <p:sldId id="265" r:id="rId12"/>
    <p:sldId id="266" r:id="rId13"/>
  </p:sldIdLst>
  <p:sldSz cx="12192000" cy="6858000"/>
  <p:notesSz cx="6858000" cy="12192000"/>
  <p:embeddedFontLs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AD1AA7-276F-4230-861A-5EB4172E3B16}">
          <p14:sldIdLst>
            <p14:sldId id="256"/>
            <p14:sldId id="257"/>
            <p14:sldId id="258"/>
            <p14:sldId id="259"/>
            <p14:sldId id="260"/>
            <p14:sldId id="261"/>
            <p14:sldId id="262"/>
          </p14:sldIdLst>
        </p14:section>
        <p14:section name="Untitled Section" id="{77B17074-4D85-41C5-9DEB-64D3DCCE8B4A}">
          <p14:sldIdLst>
            <p14:sldId id="268"/>
            <p14:sldId id="263"/>
            <p14:sldId id="264"/>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D3B"/>
    <a:srgbClr val="3157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63" d="100"/>
          <a:sy n="63" d="100"/>
        </p:scale>
        <p:origin x="6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94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svg"/><Relationship Id="rId5" Type="http://schemas.openxmlformats.org/officeDocument/2006/relationships/image" Target="../media/image21.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7.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5.png"/><Relationship Id="rId18" Type="http://schemas.openxmlformats.org/officeDocument/2006/relationships/image" Target="../media/image31.sv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25.svg"/><Relationship Id="rId17" Type="http://schemas.openxmlformats.org/officeDocument/2006/relationships/image" Target="../media/image17.png"/><Relationship Id="rId2" Type="http://schemas.openxmlformats.org/officeDocument/2006/relationships/notesSlide" Target="../notesSlides/notesSlide8.xml"/><Relationship Id="rId16" Type="http://schemas.openxmlformats.org/officeDocument/2006/relationships/image" Target="../media/image29.svg"/><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3.png"/><Relationship Id="rId1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072183"/>
            <a:ext cx="9354068" cy="504798"/>
          </a:xfrm>
          <a:prstGeom prst="rect">
            <a:avLst/>
          </a:prstGeom>
          <a:noFill/>
        </p:spPr>
        <p:txBody>
          <a:bodyPr wrap="square" lIns="0" tIns="0" rIns="0" bIns="0" rtlCol="0" anchor="ctr"/>
          <a:lstStyle/>
          <a:p>
            <a:pPr algn="l">
              <a:lnSpc>
                <a:spcPts val="3976"/>
              </a:lnSpc>
              <a:buNone/>
            </a:pPr>
            <a:r>
              <a:rPr lang="en-US" sz="3156" dirty="0">
                <a:solidFill>
                  <a:srgbClr val="FFFFFF"/>
                </a:solidFill>
                <a:latin typeface="Montserrat" pitchFamily="34" charset="0"/>
                <a:ea typeface="Montserrat" pitchFamily="34" charset="-122"/>
                <a:cs typeface="Montserrat" pitchFamily="34" charset="-120"/>
              </a:rPr>
              <a:t>Arkanoid Game Development Using SFML</a:t>
            </a:r>
            <a:endParaRPr lang="en-US" dirty="0"/>
          </a:p>
        </p:txBody>
      </p:sp>
      <p:sp>
        <p:nvSpPr>
          <p:cNvPr id="3" name="Object 2"/>
          <p:cNvSpPr/>
          <p:nvPr/>
        </p:nvSpPr>
        <p:spPr>
          <a:xfrm>
            <a:off x="380905" y="5723982"/>
            <a:ext cx="9354068" cy="809704"/>
          </a:xfrm>
          <a:prstGeom prst="rect">
            <a:avLst/>
          </a:prstGeom>
          <a:noFill/>
        </p:spPr>
        <p:txBody>
          <a:bodyPr wrap="square" lIns="0" tIns="0" rIns="0" bIns="0" rtlCol="0" anchor="ctr"/>
          <a:lstStyle/>
          <a:p>
            <a:pPr>
              <a:lnSpc>
                <a:spcPts val="1247"/>
              </a:lnSpc>
              <a:spcBef>
                <a:spcPts val="423"/>
              </a:spcBef>
              <a:buNone/>
            </a:pPr>
            <a:r>
              <a:rPr lang="en-US" dirty="0">
                <a:solidFill>
                  <a:schemeClr val="bg1"/>
                </a:solidFill>
              </a:rPr>
              <a:t>M. Haseeb</a:t>
            </a:r>
          </a:p>
          <a:p>
            <a:pPr>
              <a:lnSpc>
                <a:spcPts val="1247"/>
              </a:lnSpc>
              <a:spcBef>
                <a:spcPts val="423"/>
              </a:spcBef>
              <a:buNone/>
            </a:pPr>
            <a:r>
              <a:rPr lang="en-US" dirty="0">
                <a:solidFill>
                  <a:schemeClr val="bg1"/>
                </a:solidFill>
              </a:rPr>
              <a:t>Ahmed</a:t>
            </a:r>
          </a:p>
          <a:p>
            <a:pPr>
              <a:lnSpc>
                <a:spcPts val="1247"/>
              </a:lnSpc>
              <a:spcBef>
                <a:spcPts val="423"/>
              </a:spcBef>
              <a:buNone/>
            </a:pPr>
            <a:r>
              <a:rPr lang="en-US" dirty="0" err="1">
                <a:solidFill>
                  <a:schemeClr val="bg1"/>
                </a:solidFill>
              </a:rPr>
              <a:t>Mian</a:t>
            </a:r>
            <a:r>
              <a:rPr lang="en-US" dirty="0">
                <a:solidFill>
                  <a:schemeClr val="bg1"/>
                </a:solidFill>
              </a:rPr>
              <a:t> M. Haziq</a:t>
            </a:r>
          </a:p>
        </p:txBody>
      </p:sp>
      <p:pic>
        <p:nvPicPr>
          <p:cNvPr id="5" name="Picture 4">
            <a:extLst>
              <a:ext uri="{FF2B5EF4-FFF2-40B4-BE49-F238E27FC236}">
                <a16:creationId xmlns:a16="http://schemas.microsoft.com/office/drawing/2014/main" id="{9DB634DD-80EB-4300-BC44-E3E8880737FD}"/>
              </a:ext>
            </a:extLst>
          </p:cNvPr>
          <p:cNvPicPr>
            <a:picLocks noChangeAspect="1"/>
          </p:cNvPicPr>
          <p:nvPr/>
        </p:nvPicPr>
        <p:blipFill rotWithShape="1">
          <a:blip r:embed="rId3"/>
          <a:srcRect t="8471"/>
          <a:stretch/>
        </p:blipFill>
        <p:spPr>
          <a:xfrm>
            <a:off x="1" y="68826"/>
            <a:ext cx="12192000" cy="4848614"/>
          </a:xfrm>
          <a:prstGeom prst="rect">
            <a:avLst/>
          </a:prstGeom>
          <a:solidFill>
            <a:schemeClr val="accent1"/>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Outcome and Results</a:t>
            </a:r>
            <a:endParaRPr lang="en-US" dirty="0"/>
          </a:p>
        </p:txBody>
      </p:sp>
      <p:sp>
        <p:nvSpPr>
          <p:cNvPr id="5" name="Object 4"/>
          <p:cNvSpPr/>
          <p:nvPr/>
        </p:nvSpPr>
        <p:spPr>
          <a:xfrm>
            <a:off x="933330" y="4388241"/>
            <a:ext cx="266633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Final Game Design</a:t>
            </a:r>
            <a:endParaRPr lang="en-US" dirty="0"/>
          </a:p>
        </p:txBody>
      </p:sp>
      <p:sp>
        <p:nvSpPr>
          <p:cNvPr id="6" name="Object 5"/>
          <p:cNvSpPr/>
          <p:nvPr/>
        </p:nvSpPr>
        <p:spPr>
          <a:xfrm>
            <a:off x="749214" y="4704174"/>
            <a:ext cx="2932967" cy="1279602"/>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game features a detailed and immersive 3D world with vibrant colors and intricate environments. Screenshots showcase the polished visual style and attention to detail.</a:t>
            </a:r>
            <a:endParaRPr lang="en-US" dirty="0"/>
          </a:p>
        </p:txBody>
      </p:sp>
      <p:sp>
        <p:nvSpPr>
          <p:cNvPr id="9" name="Object 8"/>
          <p:cNvSpPr/>
          <p:nvPr/>
        </p:nvSpPr>
        <p:spPr>
          <a:xfrm>
            <a:off x="4336283" y="4388241"/>
            <a:ext cx="3199602" cy="31593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Gameplay Mechanics</a:t>
            </a:r>
            <a:endParaRPr lang="en-US" dirty="0"/>
          </a:p>
        </p:txBody>
      </p:sp>
      <p:sp>
        <p:nvSpPr>
          <p:cNvPr id="10" name="Object 9"/>
          <p:cNvSpPr/>
          <p:nvPr/>
        </p:nvSpPr>
        <p:spPr>
          <a:xfrm>
            <a:off x="4206240" y="4704174"/>
            <a:ext cx="3063009" cy="1492869"/>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game's unique control scheme allows for intuitive and responsive movement, with a variety of abilities and actions that players can perform to navigate the world and interact with objects.</a:t>
            </a:r>
            <a:endParaRPr lang="en-US" dirty="0"/>
          </a:p>
        </p:txBody>
      </p:sp>
      <p:sp>
        <p:nvSpPr>
          <p:cNvPr id="11" name="Object 10"/>
          <p:cNvSpPr/>
          <p:nvPr/>
        </p:nvSpPr>
        <p:spPr>
          <a:xfrm>
            <a:off x="8211542" y="1537110"/>
            <a:ext cx="2666333" cy="2723469"/>
          </a:xfrm>
          <a:prstGeom prst="rect">
            <a:avLst/>
          </a:prstGeom>
          <a:solidFill>
            <a:srgbClr val="F0B356"/>
          </a:solidFill>
        </p:spPr>
      </p:sp>
      <p:sp>
        <p:nvSpPr>
          <p:cNvPr id="13" name="Object 12"/>
          <p:cNvSpPr/>
          <p:nvPr/>
        </p:nvSpPr>
        <p:spPr>
          <a:xfrm>
            <a:off x="8211542" y="4388241"/>
            <a:ext cx="3073971" cy="460657"/>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Dynamic Lighting and Effects</a:t>
            </a:r>
            <a:endParaRPr lang="en-US" dirty="0"/>
          </a:p>
        </p:txBody>
      </p:sp>
      <p:sp>
        <p:nvSpPr>
          <p:cNvPr id="14" name="Object 13"/>
          <p:cNvSpPr/>
          <p:nvPr/>
        </p:nvSpPr>
        <p:spPr>
          <a:xfrm>
            <a:off x="8211542" y="4704174"/>
            <a:ext cx="2984778" cy="1492869"/>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game utilizes advanced lighting and visual effects to create a stunning and atmospheric experience, with dynamic shadows, particle effects, and environmental details that enhance the overall visual impact.</a:t>
            </a:r>
            <a:endParaRPr lang="en-US" dirty="0"/>
          </a:p>
        </p:txBody>
      </p:sp>
      <p:sp>
        <p:nvSpPr>
          <p:cNvPr id="18" name="Object 17"/>
          <p:cNvSpPr/>
          <p:nvPr/>
        </p:nvSpPr>
        <p:spPr>
          <a:xfrm>
            <a:off x="8913171" y="4704174"/>
            <a:ext cx="2932967" cy="1279602"/>
          </a:xfrm>
          <a:prstGeom prst="rect">
            <a:avLst/>
          </a:prstGeom>
          <a:noFill/>
        </p:spPr>
        <p:txBody>
          <a:bodyPr wrap="square" lIns="0" tIns="0" rIns="0" bIns="0" rtlCol="0" anchor="t"/>
          <a:lstStyle/>
          <a:p>
            <a:pPr algn="ctr">
              <a:lnSpc>
                <a:spcPts val="1680"/>
              </a:lnSpc>
              <a:spcBef>
                <a:spcPts val="661"/>
              </a:spcBef>
              <a:buNone/>
            </a:pPr>
            <a:endParaRPr lang="en-US" dirty="0"/>
          </a:p>
        </p:txBody>
      </p:sp>
      <p:pic>
        <p:nvPicPr>
          <p:cNvPr id="19" name="Picture 18">
            <a:extLst>
              <a:ext uri="{FF2B5EF4-FFF2-40B4-BE49-F238E27FC236}">
                <a16:creationId xmlns:a16="http://schemas.microsoft.com/office/drawing/2014/main" id="{98F261E3-FD34-4199-97E5-8CB8AE233633}"/>
              </a:ext>
            </a:extLst>
          </p:cNvPr>
          <p:cNvPicPr>
            <a:picLocks noChangeAspect="1"/>
          </p:cNvPicPr>
          <p:nvPr/>
        </p:nvPicPr>
        <p:blipFill>
          <a:blip r:embed="rId3"/>
          <a:stretch>
            <a:fillRect/>
          </a:stretch>
        </p:blipFill>
        <p:spPr>
          <a:xfrm>
            <a:off x="933331" y="1382466"/>
            <a:ext cx="2666333" cy="2864622"/>
          </a:xfrm>
          <a:prstGeom prst="rect">
            <a:avLst/>
          </a:prstGeom>
        </p:spPr>
      </p:pic>
      <p:pic>
        <p:nvPicPr>
          <p:cNvPr id="20" name="Picture 19">
            <a:extLst>
              <a:ext uri="{FF2B5EF4-FFF2-40B4-BE49-F238E27FC236}">
                <a16:creationId xmlns:a16="http://schemas.microsoft.com/office/drawing/2014/main" id="{341A3A68-1307-4C7C-838C-C0D86FA83FE6}"/>
              </a:ext>
            </a:extLst>
          </p:cNvPr>
          <p:cNvPicPr>
            <a:picLocks noChangeAspect="1"/>
          </p:cNvPicPr>
          <p:nvPr/>
        </p:nvPicPr>
        <p:blipFill>
          <a:blip r:embed="rId4"/>
          <a:stretch>
            <a:fillRect/>
          </a:stretch>
        </p:blipFill>
        <p:spPr>
          <a:xfrm>
            <a:off x="4336282" y="1523619"/>
            <a:ext cx="2932967" cy="27234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Future Improvements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311600" y="1885185"/>
            <a:ext cx="780855" cy="857036"/>
          </a:xfrm>
          <a:prstGeom prst="rect">
            <a:avLst/>
          </a:prstGeom>
        </p:spPr>
      </p:pic>
      <p:sp>
        <p:nvSpPr>
          <p:cNvPr id="4" name="Object 3"/>
          <p:cNvSpPr/>
          <p:nvPr/>
        </p:nvSpPr>
        <p:spPr>
          <a:xfrm>
            <a:off x="392808" y="3116971"/>
            <a:ext cx="261872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Power-Ups</a:t>
            </a:r>
            <a:endParaRPr lang="en-US" dirty="0"/>
          </a:p>
        </p:txBody>
      </p:sp>
      <p:sp>
        <p:nvSpPr>
          <p:cNvPr id="5" name="Object 4"/>
          <p:cNvSpPr/>
          <p:nvPr/>
        </p:nvSpPr>
        <p:spPr>
          <a:xfrm>
            <a:off x="392808" y="3432904"/>
            <a:ext cx="2618720" cy="1279602"/>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Introduce new power-ups that can provide temporary boosts or special abilities to the player, such as invincibility, increased speed, or the ability to destroy multiple obstacles at once.</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195130" y="1918658"/>
            <a:ext cx="866558" cy="771332"/>
          </a:xfrm>
          <a:prstGeom prst="rect">
            <a:avLst/>
          </a:prstGeom>
        </p:spPr>
      </p:pic>
      <p:sp>
        <p:nvSpPr>
          <p:cNvPr id="7" name="Object 6"/>
          <p:cNvSpPr/>
          <p:nvPr/>
        </p:nvSpPr>
        <p:spPr>
          <a:xfrm>
            <a:off x="3326251" y="3116971"/>
            <a:ext cx="260824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Advanced Levels</a:t>
            </a:r>
            <a:endParaRPr lang="en-US" dirty="0"/>
          </a:p>
        </p:txBody>
      </p:sp>
      <p:sp>
        <p:nvSpPr>
          <p:cNvPr id="8" name="Object 7"/>
          <p:cNvSpPr/>
          <p:nvPr/>
        </p:nvSpPr>
        <p:spPr>
          <a:xfrm>
            <a:off x="3326251" y="3432904"/>
            <a:ext cx="2608245" cy="1066335"/>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Develop more challenging and complex levels with unique obstacles, traps, and terrain to keep players engaged and motivated to progress further.</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045245" y="1918659"/>
            <a:ext cx="1028443" cy="790377"/>
          </a:xfrm>
          <a:prstGeom prst="rect">
            <a:avLst/>
          </a:prstGeom>
        </p:spPr>
      </p:pic>
      <p:sp>
        <p:nvSpPr>
          <p:cNvPr id="10" name="Object 9"/>
          <p:cNvSpPr/>
          <p:nvPr/>
        </p:nvSpPr>
        <p:spPr>
          <a:xfrm>
            <a:off x="6233506" y="3116971"/>
            <a:ext cx="265014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Multiplayer Mode</a:t>
            </a:r>
            <a:endParaRPr lang="en-US" dirty="0"/>
          </a:p>
        </p:txBody>
      </p:sp>
      <p:sp>
        <p:nvSpPr>
          <p:cNvPr id="11" name="Object 10"/>
          <p:cNvSpPr/>
          <p:nvPr/>
        </p:nvSpPr>
        <p:spPr>
          <a:xfrm>
            <a:off x="6233506" y="3432904"/>
            <a:ext cx="2650145" cy="1279602"/>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Implement a multiplayer mode that allows players to compete against each other in real-time, either locally or online, to add a social element and increase replayability.</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0029260" y="1918659"/>
            <a:ext cx="923694" cy="761810"/>
          </a:xfrm>
          <a:prstGeom prst="rect">
            <a:avLst/>
          </a:prstGeom>
        </p:spPr>
      </p:pic>
      <p:sp>
        <p:nvSpPr>
          <p:cNvPr id="13" name="Object 12"/>
          <p:cNvSpPr/>
          <p:nvPr/>
        </p:nvSpPr>
        <p:spPr>
          <a:xfrm>
            <a:off x="9135762" y="3116971"/>
            <a:ext cx="269728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Enhanced Graphics</a:t>
            </a:r>
            <a:endParaRPr lang="en-US" dirty="0"/>
          </a:p>
        </p:txBody>
      </p:sp>
      <p:sp>
        <p:nvSpPr>
          <p:cNvPr id="14" name="Object 13"/>
          <p:cNvSpPr/>
          <p:nvPr/>
        </p:nvSpPr>
        <p:spPr>
          <a:xfrm>
            <a:off x="9135762" y="3432904"/>
            <a:ext cx="2697282" cy="1706136"/>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Improve the visual quality of the game by leveraging the latest graphics technologies, such as higher resolution textures, smoother animations, and more realistic lighting effects, to create a more immersive and visually appealing experience.</a:t>
            </a:r>
            <a:endParaRPr lang="en-US" dirty="0"/>
          </a:p>
        </p:txBody>
      </p:sp>
      <p:sp>
        <p:nvSpPr>
          <p:cNvPr id="15" name="Object 14"/>
          <p:cNvSpPr/>
          <p:nvPr/>
        </p:nvSpPr>
        <p:spPr>
          <a:xfrm>
            <a:off x="0" y="5637390"/>
            <a:ext cx="12188952" cy="1218895"/>
          </a:xfrm>
          <a:prstGeom prst="rect">
            <a:avLst/>
          </a:prstGeom>
          <a:solidFill>
            <a:srgbClr val="202D3B"/>
          </a:solidFill>
        </p:spPr>
      </p:sp>
      <p:sp>
        <p:nvSpPr>
          <p:cNvPr id="16" name="Object 15"/>
          <p:cNvSpPr/>
          <p:nvPr/>
        </p:nvSpPr>
        <p:spPr>
          <a:xfrm>
            <a:off x="-99987" y="5956596"/>
            <a:ext cx="12388927" cy="575920"/>
          </a:xfrm>
          <a:prstGeom prst="rect">
            <a:avLst/>
          </a:prstGeom>
          <a:noFill/>
        </p:spPr>
        <p:txBody>
          <a:bodyPr wrap="square" lIns="0" tIns="0" rIns="0" bIns="0" rtlCol="0" anchor="ctr"/>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implementing these suggested improvements, the game can evolve and provide players with a more engaging, diverse, and enjoyable experience, ensuring its longevity and continued success.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1" y="0"/>
            <a:ext cx="4858440" cy="6858000"/>
          </a:xfrm>
          <a:prstGeom prst="rect">
            <a:avLst/>
          </a:prstGeom>
          <a:solidFill>
            <a:srgbClr val="202D3B"/>
          </a:solidFill>
        </p:spPr>
      </p:sp>
      <p:sp>
        <p:nvSpPr>
          <p:cNvPr id="4" name="Object 3"/>
          <p:cNvSpPr/>
          <p:nvPr/>
        </p:nvSpPr>
        <p:spPr>
          <a:xfrm>
            <a:off x="5098410" y="2071467"/>
            <a:ext cx="6850572" cy="509857"/>
          </a:xfrm>
          <a:prstGeom prst="rect">
            <a:avLst/>
          </a:prstGeom>
          <a:noFill/>
        </p:spPr>
        <p:txBody>
          <a:bodyPr wrap="square" lIns="0" tIns="0" rIns="0" bIns="0" rtlCol="0" anchor="ctr"/>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Conclusion</a:t>
            </a:r>
            <a:endParaRPr lang="en-US" dirty="0"/>
          </a:p>
        </p:txBody>
      </p:sp>
      <p:sp>
        <p:nvSpPr>
          <p:cNvPr id="5" name="Object 4"/>
          <p:cNvSpPr/>
          <p:nvPr/>
        </p:nvSpPr>
        <p:spPr>
          <a:xfrm>
            <a:off x="5098410" y="2687462"/>
            <a:ext cx="6850572" cy="2047363"/>
          </a:xfrm>
          <a:prstGeom prst="rect">
            <a:avLst/>
          </a:prstGeom>
          <a:noFill/>
        </p:spPr>
        <p:txBody>
          <a:bodyPr wrap="square" lIns="0" tIns="0" rIns="0" bIns="0" rtlCol="0" anchor="ctr"/>
          <a:lstStyle/>
          <a:p>
            <a:pPr algn="ctr">
              <a:lnSpc>
                <a:spcPts val="2016"/>
              </a:lnSpc>
              <a:spcBef>
                <a:spcPts val="819"/>
              </a:spcBef>
              <a:buNone/>
            </a:pPr>
            <a:r>
              <a:rPr lang="en-US" sz="1600" dirty="0" err="1">
                <a:latin typeface="Montserrat"/>
                <a:ea typeface="Montserrat"/>
              </a:rPr>
              <a:t>Arkanoid</a:t>
            </a:r>
            <a:r>
              <a:rPr lang="en-US" sz="1600" dirty="0">
                <a:latin typeface="Montserrat"/>
                <a:ea typeface="Montserrat"/>
              </a:rPr>
              <a:t> game project effectively showcases key programming concepts such as object-oriented design, event handling, and real-time game mechanics. Using SFML for graphics, sound, and input handling, the game is structured around modular components like bricks, paddles, and balls, with smooth collision detection and dynamic gameplay. </a:t>
            </a:r>
            <a:endParaRPr lang="en-US" dirty="0">
              <a:latin typeface="Montserrat"/>
              <a:ea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7218145" y="476131"/>
            <a:ext cx="4494676" cy="5904024"/>
          </a:xfrm>
          <a:prstGeom prst="rect">
            <a:avLst/>
          </a:prstGeom>
          <a:solidFill>
            <a:srgbClr val="62A8BB"/>
          </a:solidFill>
        </p:spPr>
      </p:sp>
      <p:sp>
        <p:nvSpPr>
          <p:cNvPr id="4" name="Object 3"/>
          <p:cNvSpPr/>
          <p:nvPr/>
        </p:nvSpPr>
        <p:spPr>
          <a:xfrm>
            <a:off x="204736" y="2457133"/>
            <a:ext cx="6808672" cy="509857"/>
          </a:xfrm>
          <a:prstGeom prst="rect">
            <a:avLst/>
          </a:prstGeom>
          <a:noFill/>
        </p:spPr>
        <p:txBody>
          <a:bodyPr wrap="square" lIns="0" tIns="0" rIns="0" bIns="0" rtlCol="0" anchor="ctr"/>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INTRODUCTION</a:t>
            </a:r>
            <a:endParaRPr lang="en-US" dirty="0"/>
          </a:p>
        </p:txBody>
      </p:sp>
      <p:sp>
        <p:nvSpPr>
          <p:cNvPr id="5" name="Object 4"/>
          <p:cNvSpPr/>
          <p:nvPr/>
        </p:nvSpPr>
        <p:spPr>
          <a:xfrm>
            <a:off x="204736" y="3073128"/>
            <a:ext cx="6808672" cy="1279602"/>
          </a:xfrm>
          <a:prstGeom prst="rect">
            <a:avLst/>
          </a:prstGeom>
          <a:noFill/>
        </p:spPr>
        <p:txBody>
          <a:bodyPr wrap="square" lIns="0" tIns="0" rIns="0" bIns="0" rtlCol="0" anchor="ctr"/>
          <a:lstStyle/>
          <a:p>
            <a:pPr algn="ctr">
              <a:lnSpc>
                <a:spcPts val="2016"/>
              </a:lnSpc>
              <a:spcBef>
                <a:spcPts val="819"/>
              </a:spcBef>
              <a:buNone/>
            </a:pPr>
            <a:r>
              <a:rPr lang="en-US" sz="1440" dirty="0">
                <a:solidFill>
                  <a:srgbClr val="FFFFFF">
                    <a:alpha val="90000"/>
                  </a:srgbClr>
                </a:solidFill>
                <a:latin typeface="Montserrat" pitchFamily="34" charset="0"/>
                <a:ea typeface="Montserrat" pitchFamily="34" charset="-122"/>
                <a:cs typeface="Montserrat" pitchFamily="34" charset="-120"/>
              </a:rPr>
              <a:t>The 'Arkanoid Game Development Using SFML' project is an object-oriented programming endeavor that focuses on creating a classic arcade game. The goal is to develop a functional and visually appealing Arkanoid game using the SFML (Simple and Fast Multimedia Library) framework.</a:t>
            </a:r>
            <a:endParaRPr lang="en-US" dirty="0"/>
          </a:p>
        </p:txBody>
      </p:sp>
      <p:pic>
        <p:nvPicPr>
          <p:cNvPr id="6" name="Picture 5">
            <a:extLst>
              <a:ext uri="{FF2B5EF4-FFF2-40B4-BE49-F238E27FC236}">
                <a16:creationId xmlns:a16="http://schemas.microsoft.com/office/drawing/2014/main" id="{B47CE402-37E1-4C19-B0A8-7BC981E21EE8}"/>
              </a:ext>
            </a:extLst>
          </p:cNvPr>
          <p:cNvPicPr>
            <a:picLocks noChangeAspect="1"/>
          </p:cNvPicPr>
          <p:nvPr/>
        </p:nvPicPr>
        <p:blipFill>
          <a:blip r:embed="rId3"/>
          <a:stretch>
            <a:fillRect/>
          </a:stretch>
        </p:blipFill>
        <p:spPr>
          <a:xfrm>
            <a:off x="7218144" y="345440"/>
            <a:ext cx="4769119" cy="63296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Introduction</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810802" y="2204188"/>
            <a:ext cx="752287" cy="837990"/>
          </a:xfrm>
          <a:prstGeom prst="rect">
            <a:avLst/>
          </a:prstGeom>
        </p:spPr>
      </p:pic>
      <p:sp>
        <p:nvSpPr>
          <p:cNvPr id="4" name="Object 3"/>
          <p:cNvSpPr/>
          <p:nvPr/>
        </p:nvSpPr>
        <p:spPr>
          <a:xfrm>
            <a:off x="325674" y="3435979"/>
            <a:ext cx="372905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Classic Game: </a:t>
            </a:r>
            <a:r>
              <a:rPr lang="en-US" sz="1440" dirty="0" err="1" smtClean="0">
                <a:solidFill>
                  <a:srgbClr val="2A2921"/>
                </a:solidFill>
                <a:latin typeface="Montserrat" pitchFamily="34" charset="0"/>
                <a:ea typeface="Montserrat" pitchFamily="34" charset="-122"/>
                <a:cs typeface="Montserrat" pitchFamily="34" charset="-120"/>
              </a:rPr>
              <a:t>Arkanoid</a:t>
            </a:r>
            <a:endParaRPr lang="en-US" dirty="0"/>
          </a:p>
        </p:txBody>
      </p:sp>
      <p:sp>
        <p:nvSpPr>
          <p:cNvPr id="5" name="Object 4"/>
          <p:cNvSpPr/>
          <p:nvPr/>
        </p:nvSpPr>
        <p:spPr>
          <a:xfrm>
            <a:off x="325674" y="3751912"/>
            <a:ext cx="3729058"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Arkanoid is a beloved arcade game where the player controls a paddle to bounce a ball and break blocks.</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81573" y="2204190"/>
            <a:ext cx="857036" cy="857036"/>
          </a:xfrm>
          <a:prstGeom prst="rect">
            <a:avLst/>
          </a:prstGeom>
        </p:spPr>
      </p:pic>
      <p:sp>
        <p:nvSpPr>
          <p:cNvPr id="7" name="Object 6"/>
          <p:cNvSpPr/>
          <p:nvPr/>
        </p:nvSpPr>
        <p:spPr>
          <a:xfrm>
            <a:off x="4292797" y="3435979"/>
            <a:ext cx="3603359"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Project </a:t>
            </a:r>
            <a:r>
              <a:rPr lang="en-US" sz="1440" dirty="0">
                <a:solidFill>
                  <a:srgbClr val="2A2921"/>
                </a:solidFill>
                <a:latin typeface="Montserrat" pitchFamily="34" charset="0"/>
                <a:ea typeface="Montserrat" pitchFamily="34" charset="-122"/>
                <a:cs typeface="Montserrat" pitchFamily="34" charset="-120"/>
              </a:rPr>
              <a:t>O</a:t>
            </a:r>
            <a:r>
              <a:rPr lang="en-US" sz="1440" dirty="0" smtClean="0">
                <a:solidFill>
                  <a:srgbClr val="2A2921"/>
                </a:solidFill>
                <a:latin typeface="Montserrat" pitchFamily="34" charset="0"/>
                <a:ea typeface="Montserrat" pitchFamily="34" charset="-122"/>
                <a:cs typeface="Montserrat" pitchFamily="34" charset="-120"/>
              </a:rPr>
              <a:t>verview</a:t>
            </a:r>
            <a:endParaRPr lang="en-US" dirty="0"/>
          </a:p>
        </p:txBody>
      </p:sp>
      <p:sp>
        <p:nvSpPr>
          <p:cNvPr id="8" name="Object 7"/>
          <p:cNvSpPr/>
          <p:nvPr/>
        </p:nvSpPr>
        <p:spPr>
          <a:xfrm>
            <a:off x="4292797" y="3751912"/>
            <a:ext cx="3603359" cy="1066335"/>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purpose of this project is to develop an interactive Arkanoid game using the SFML (Simple and Fast Multimedia Library) and Object-Oriented Programming (OOP) principles.</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675126" y="2193035"/>
            <a:ext cx="647538" cy="857036"/>
          </a:xfrm>
          <a:prstGeom prst="rect">
            <a:avLst/>
          </a:prstGeom>
        </p:spPr>
      </p:pic>
      <p:sp>
        <p:nvSpPr>
          <p:cNvPr id="10" name="Object 9"/>
          <p:cNvSpPr/>
          <p:nvPr/>
        </p:nvSpPr>
        <p:spPr>
          <a:xfrm>
            <a:off x="8128983" y="3435979"/>
            <a:ext cx="373953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Key </a:t>
            </a:r>
            <a:r>
              <a:rPr lang="en-US" sz="1440" dirty="0" smtClean="0">
                <a:solidFill>
                  <a:srgbClr val="2A2921"/>
                </a:solidFill>
                <a:latin typeface="Montserrat" pitchFamily="34" charset="0"/>
                <a:ea typeface="Montserrat" pitchFamily="34" charset="-122"/>
                <a:cs typeface="Montserrat" pitchFamily="34" charset="-120"/>
              </a:rPr>
              <a:t>Goals</a:t>
            </a:r>
            <a:endParaRPr lang="en-US" dirty="0"/>
          </a:p>
        </p:txBody>
      </p:sp>
      <p:sp>
        <p:nvSpPr>
          <p:cNvPr id="11" name="Object 10"/>
          <p:cNvSpPr/>
          <p:nvPr/>
        </p:nvSpPr>
        <p:spPr>
          <a:xfrm>
            <a:off x="8128983" y="3751912"/>
            <a:ext cx="3739532"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key goals of this project include learning SFML, improving programming skills, and creating a engaging, interactive game experience.</a:t>
            </a:r>
            <a:endParaRPr lang="en-US" dirty="0"/>
          </a:p>
        </p:txBody>
      </p:sp>
      <p:sp>
        <p:nvSpPr>
          <p:cNvPr id="12" name="Object 11"/>
          <p:cNvSpPr/>
          <p:nvPr/>
        </p:nvSpPr>
        <p:spPr>
          <a:xfrm>
            <a:off x="0" y="5637390"/>
            <a:ext cx="12188952" cy="1218895"/>
          </a:xfrm>
          <a:prstGeom prst="rect">
            <a:avLst/>
          </a:prstGeom>
          <a:solidFill>
            <a:srgbClr val="202D3B"/>
          </a:solidFill>
        </p:spPr>
      </p:sp>
      <p:sp>
        <p:nvSpPr>
          <p:cNvPr id="13" name="Object 12"/>
          <p:cNvSpPr/>
          <p:nvPr/>
        </p:nvSpPr>
        <p:spPr>
          <a:xfrm>
            <a:off x="728480" y="5956596"/>
            <a:ext cx="10731991" cy="575920"/>
          </a:xfrm>
          <a:prstGeom prst="rect">
            <a:avLst/>
          </a:prstGeom>
          <a:noFill/>
        </p:spPr>
        <p:txBody>
          <a:bodyPr wrap="square" lIns="0" tIns="0" rIns="0" bIns="0" rtlCol="0" anchor="ctr"/>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This introduction provides a high-level overview of the Arkanoid game and the goals of the project to create an interactive version using SFML and OOP principles.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Objective</a:t>
            </a:r>
            <a:endParaRPr lang="en-US" dirty="0"/>
          </a:p>
        </p:txBody>
      </p:sp>
      <p:sp>
        <p:nvSpPr>
          <p:cNvPr id="3" name="Object 2"/>
          <p:cNvSpPr/>
          <p:nvPr/>
        </p:nvSpPr>
        <p:spPr>
          <a:xfrm>
            <a:off x="952262" y="2028119"/>
            <a:ext cx="5446938" cy="3339364"/>
          </a:xfrm>
          <a:prstGeom prst="rect">
            <a:avLst/>
          </a:prstGeom>
          <a:noFill/>
        </p:spPr>
        <p:txBody>
          <a:bodyPr wrap="square" lIns="0" tIns="0" rIns="0" bIns="0" rtlCol="0" anchor="t"/>
          <a:lstStyle/>
          <a:p>
            <a:pPr marL="242900" indent="-242900" algn="l">
              <a:lnSpc>
                <a:spcPts val="2722"/>
              </a:lnSpc>
              <a:buSzPct val="100000"/>
              <a:buChar char="•"/>
            </a:pPr>
            <a:r>
              <a:rPr lang="en-US" sz="2160" dirty="0" smtClean="0">
                <a:solidFill>
                  <a:srgbClr val="2A2921"/>
                </a:solidFill>
                <a:latin typeface="Montserrat" pitchFamily="34" charset="0"/>
                <a:ea typeface="Montserrat" pitchFamily="34" charset="-122"/>
                <a:cs typeface="Montserrat" pitchFamily="34" charset="-120"/>
              </a:rPr>
              <a:t>Primary objective</a:t>
            </a:r>
            <a:endParaRPr lang="en-US" sz="2160" dirty="0">
              <a:solidFill>
                <a:srgbClr val="2A2921"/>
              </a:solidFill>
              <a:latin typeface="Montserrat" pitchFamily="34" charset="0"/>
              <a:ea typeface="Montserrat" pitchFamily="34" charset="-122"/>
              <a:cs typeface="Montserrat" pitchFamily="34" charset="-120"/>
            </a:endParaRP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Develop a video game that showcases the implementation of Object-Oriented Programming (OOP) concepts, utilizes the Simple and Fast Multimedia Library (SFML) for graphics, and incorporates engaging game mechanics.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OOP Concepts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Demonstrate proficiency in applying fundamental OOP principles, such as encapsulation, inheritance, and polymorphism, to create a well-structured and maintainable game codebase.</a:t>
            </a:r>
            <a:endParaRPr lang="en-US" dirty="0"/>
          </a:p>
        </p:txBody>
      </p:sp>
      <p:sp>
        <p:nvSpPr>
          <p:cNvPr id="4" name="Object 3"/>
          <p:cNvSpPr/>
          <p:nvPr/>
        </p:nvSpPr>
        <p:spPr>
          <a:xfrm>
            <a:off x="6284928" y="2133600"/>
            <a:ext cx="5446938" cy="3233883"/>
          </a:xfrm>
          <a:prstGeom prst="rect">
            <a:avLst/>
          </a:prstGeom>
          <a:noFill/>
        </p:spPr>
        <p:txBody>
          <a:bodyPr wrap="square" lIns="0" tIns="0" rIns="0" bIns="0" rtlCol="0" anchor="t"/>
          <a:lstStyle/>
          <a:p>
            <a:pPr marL="242900" indent="-242900" algn="l">
              <a:lnSpc>
                <a:spcPts val="2722"/>
              </a:lnSpc>
              <a:buSzPct val="100000"/>
              <a:buChar char="•"/>
            </a:pPr>
            <a:r>
              <a:rPr lang="en-US" sz="2160" dirty="0" smtClean="0">
                <a:solidFill>
                  <a:srgbClr val="2A2921"/>
                </a:solidFill>
                <a:latin typeface="Montserrat" pitchFamily="34" charset="0"/>
                <a:ea typeface="Montserrat" pitchFamily="34" charset="-122"/>
                <a:cs typeface="Montserrat" pitchFamily="34" charset="-120"/>
              </a:rPr>
              <a:t>SFML </a:t>
            </a:r>
            <a:r>
              <a:rPr lang="en-US" sz="2160" dirty="0">
                <a:solidFill>
                  <a:srgbClr val="2A2921"/>
                </a:solidFill>
                <a:latin typeface="Montserrat" pitchFamily="34" charset="0"/>
                <a:ea typeface="Montserrat" pitchFamily="34" charset="-122"/>
                <a:cs typeface="Montserrat" pitchFamily="34" charset="-120"/>
              </a:rPr>
              <a:t>Graphics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Leverage the SFML library to create visually appealing and responsive game graphics, including 2D sprite rendering, animation, and user interaction</a:t>
            </a:r>
            <a:r>
              <a:rPr lang="en-US" sz="1380" dirty="0" smtClean="0">
                <a:solidFill>
                  <a:srgbClr val="5A5A4C"/>
                </a:solidFill>
                <a:latin typeface="Montserrat" pitchFamily="34" charset="0"/>
                <a:ea typeface="Montserrat" pitchFamily="34" charset="-122"/>
                <a:cs typeface="Montserrat" pitchFamily="34" charset="-120"/>
              </a:rPr>
              <a:t>.</a:t>
            </a:r>
            <a:endParaRPr lang="en-US" sz="1380" dirty="0">
              <a:solidFill>
                <a:srgbClr val="5A5A4C"/>
              </a:solidFill>
              <a:latin typeface="Montserrat" pitchFamily="34" charset="0"/>
              <a:ea typeface="Montserrat" pitchFamily="34" charset="-122"/>
              <a:cs typeface="Montserrat" pitchFamily="34" charset="-120"/>
            </a:endParaRP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Game Mechanics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Design and implement diverse game mechanics that provide a compelling and enjoyable gameplay experience for the user, such as player movement, collision detection, scoring, and level progression.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504280"/>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Tools Used</a:t>
            </a:r>
            <a:endParaRPr lang="en-US" dirty="0"/>
          </a:p>
        </p:txBody>
      </p:sp>
      <p:sp>
        <p:nvSpPr>
          <p:cNvPr id="3" name="Object 2"/>
          <p:cNvSpPr/>
          <p:nvPr/>
        </p:nvSpPr>
        <p:spPr>
          <a:xfrm>
            <a:off x="1236742" y="1863478"/>
            <a:ext cx="5446938" cy="3684956"/>
          </a:xfrm>
          <a:prstGeom prst="rect">
            <a:avLst/>
          </a:prstGeom>
          <a:noFill/>
        </p:spPr>
        <p:txBody>
          <a:bodyPr wrap="square" lIns="0" tIns="0" rIns="0" bIns="0" rtlCol="0" anchor="t"/>
          <a:lstStyle/>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SFML (Simple and Fast Multimedia Library)</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Cross-platform library for creating multimedia applications, including 2D games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Code::Blocks IDE</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Open-source, cross-platform C/C++ IDE used for development and debugging</a:t>
            </a:r>
            <a:endParaRPr lang="en-US" dirty="0"/>
          </a:p>
        </p:txBody>
      </p:sp>
      <p:sp>
        <p:nvSpPr>
          <p:cNvPr id="4" name="Object 3"/>
          <p:cNvSpPr/>
          <p:nvPr/>
        </p:nvSpPr>
        <p:spPr>
          <a:xfrm>
            <a:off x="6284928" y="2097158"/>
            <a:ext cx="5446938" cy="2113327"/>
          </a:xfrm>
          <a:prstGeom prst="rect">
            <a:avLst/>
          </a:prstGeom>
          <a:noFill/>
        </p:spPr>
        <p:txBody>
          <a:bodyPr wrap="square" lIns="0" tIns="0" rIns="0" bIns="0" rtlCol="0" anchor="t"/>
          <a:lstStyle/>
          <a:p>
            <a:pPr algn="l">
              <a:lnSpc>
                <a:spcPts val="2722"/>
              </a:lnSpc>
              <a:buSzPct val="100000"/>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Project Methodology</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66609" y="2704424"/>
            <a:ext cx="2980580" cy="1218895"/>
          </a:xfrm>
          <a:prstGeom prst="rect">
            <a:avLst/>
          </a:prstGeom>
        </p:spPr>
      </p:pic>
      <p:sp>
        <p:nvSpPr>
          <p:cNvPr id="4" name="Object 3"/>
          <p:cNvSpPr/>
          <p:nvPr/>
        </p:nvSpPr>
        <p:spPr>
          <a:xfrm>
            <a:off x="552312" y="3193152"/>
            <a:ext cx="2513971"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Project Initiation</a:t>
            </a:r>
            <a:endParaRPr lang="en-US" dirty="0"/>
          </a:p>
        </p:txBody>
      </p:sp>
      <p:sp>
        <p:nvSpPr>
          <p:cNvPr id="5" name="Object 4"/>
          <p:cNvSpPr/>
          <p:nvPr/>
        </p:nvSpPr>
        <p:spPr>
          <a:xfrm>
            <a:off x="761810" y="1841536"/>
            <a:ext cx="2513971" cy="725306"/>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Define project objectives, scope, timeline, and resources. Gather requirements from stakeholders and establish the project plan.</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228166" y="2704424"/>
            <a:ext cx="2980580" cy="1218895"/>
          </a:xfrm>
          <a:prstGeom prst="rect">
            <a:avLst/>
          </a:prstGeom>
        </p:spPr>
      </p:pic>
      <p:sp>
        <p:nvSpPr>
          <p:cNvPr id="7" name="Object 6"/>
          <p:cNvSpPr/>
          <p:nvPr/>
        </p:nvSpPr>
        <p:spPr>
          <a:xfrm>
            <a:off x="3613834" y="3193152"/>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Analysis</a:t>
            </a:r>
            <a:endParaRPr lang="en-US" dirty="0"/>
          </a:p>
        </p:txBody>
      </p:sp>
      <p:sp>
        <p:nvSpPr>
          <p:cNvPr id="8" name="Object 7"/>
          <p:cNvSpPr/>
          <p:nvPr/>
        </p:nvSpPr>
        <p:spPr>
          <a:xfrm>
            <a:off x="3523369" y="1660606"/>
            <a:ext cx="2513971" cy="906633"/>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Conduct a thorough analysis of the game requirements, including player interactions, game mechanics, and technical specifications.</a:t>
            </a:r>
            <a:endParaRPr lang="en-US" dirty="0"/>
          </a:p>
        </p:txBody>
      </p:sp>
      <p:pic>
        <p:nvPicPr>
          <p:cNvPr id="9" name="Object 8"/>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89733" y="2704424"/>
            <a:ext cx="2980580" cy="1218895"/>
          </a:xfrm>
          <a:prstGeom prst="rect">
            <a:avLst/>
          </a:prstGeom>
        </p:spPr>
      </p:pic>
      <p:sp>
        <p:nvSpPr>
          <p:cNvPr id="10" name="Object 9"/>
          <p:cNvSpPr/>
          <p:nvPr/>
        </p:nvSpPr>
        <p:spPr>
          <a:xfrm>
            <a:off x="6375393" y="3193152"/>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Design</a:t>
            </a:r>
            <a:endParaRPr lang="en-US" dirty="0"/>
          </a:p>
        </p:txBody>
      </p:sp>
      <p:sp>
        <p:nvSpPr>
          <p:cNvPr id="11" name="Object 10"/>
          <p:cNvSpPr/>
          <p:nvPr/>
        </p:nvSpPr>
        <p:spPr>
          <a:xfrm>
            <a:off x="6284928" y="1479676"/>
            <a:ext cx="2513971" cy="1087959"/>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Develop a detailed design for the game, including the overall structure, user interface, and game logic. Create a flowchart or diagram to illustrate the game flow.</a:t>
            </a:r>
            <a:endParaRPr lang="en-US" dirty="0"/>
          </a:p>
        </p:txBody>
      </p:sp>
      <p:pic>
        <p:nvPicPr>
          <p:cNvPr id="12" name="Object 11"/>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751290" y="2704424"/>
            <a:ext cx="2980580" cy="1218895"/>
          </a:xfrm>
          <a:prstGeom prst="rect">
            <a:avLst/>
          </a:prstGeom>
        </p:spPr>
      </p:pic>
      <p:sp>
        <p:nvSpPr>
          <p:cNvPr id="13" name="Object 12"/>
          <p:cNvSpPr/>
          <p:nvPr/>
        </p:nvSpPr>
        <p:spPr>
          <a:xfrm>
            <a:off x="9136953" y="3193152"/>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Player Input</a:t>
            </a:r>
            <a:endParaRPr lang="en-US" dirty="0"/>
          </a:p>
        </p:txBody>
      </p:sp>
      <p:sp>
        <p:nvSpPr>
          <p:cNvPr id="14" name="Object 13"/>
          <p:cNvSpPr/>
          <p:nvPr/>
        </p:nvSpPr>
        <p:spPr>
          <a:xfrm>
            <a:off x="9046488" y="1841536"/>
            <a:ext cx="2513971" cy="725306"/>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Implement the mechanism to capture user input, such as mouse clicks or keyboard presses, and translate them into game actions.</a:t>
            </a:r>
            <a:endParaRPr lang="en-US" dirty="0"/>
          </a:p>
        </p:txBody>
      </p:sp>
      <p:pic>
        <p:nvPicPr>
          <p:cNvPr id="15" name="Object 14"/>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66609" y="3989977"/>
            <a:ext cx="2980580" cy="1218895"/>
          </a:xfrm>
          <a:prstGeom prst="rect">
            <a:avLst/>
          </a:prstGeom>
        </p:spPr>
      </p:pic>
      <p:sp>
        <p:nvSpPr>
          <p:cNvPr id="16" name="Object 15"/>
          <p:cNvSpPr/>
          <p:nvPr/>
        </p:nvSpPr>
        <p:spPr>
          <a:xfrm>
            <a:off x="852274" y="4478706"/>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Ball Movement</a:t>
            </a:r>
            <a:endParaRPr lang="en-US" dirty="0"/>
          </a:p>
        </p:txBody>
      </p:sp>
      <p:sp>
        <p:nvSpPr>
          <p:cNvPr id="17" name="Object 16"/>
          <p:cNvSpPr/>
          <p:nvPr/>
        </p:nvSpPr>
        <p:spPr>
          <a:xfrm>
            <a:off x="761810" y="5336337"/>
            <a:ext cx="2513971" cy="906633"/>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Implement the logic for ball movement, including velocity, acceleration, and trajectory calculations based on the user input and game mechanics.</a:t>
            </a:r>
            <a:endParaRPr lang="en-US" dirty="0"/>
          </a:p>
        </p:txBody>
      </p:sp>
      <p:pic>
        <p:nvPicPr>
          <p:cNvPr id="18" name="Object 17"/>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228166" y="3989977"/>
            <a:ext cx="2980580" cy="1218895"/>
          </a:xfrm>
          <a:prstGeom prst="rect">
            <a:avLst/>
          </a:prstGeom>
        </p:spPr>
      </p:pic>
      <p:sp>
        <p:nvSpPr>
          <p:cNvPr id="19" name="Object 18"/>
          <p:cNvSpPr/>
          <p:nvPr/>
        </p:nvSpPr>
        <p:spPr>
          <a:xfrm>
            <a:off x="3613834" y="4478706"/>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Collision Detection</a:t>
            </a:r>
            <a:endParaRPr lang="en-US" dirty="0"/>
          </a:p>
        </p:txBody>
      </p:sp>
      <p:sp>
        <p:nvSpPr>
          <p:cNvPr id="20" name="Object 19"/>
          <p:cNvSpPr/>
          <p:nvPr/>
        </p:nvSpPr>
        <p:spPr>
          <a:xfrm>
            <a:off x="3523369" y="5336337"/>
            <a:ext cx="2513971" cy="906633"/>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Develop a system to detect collisions between the ball and game elements, such as walls, boundaries, and other game objects.</a:t>
            </a:r>
            <a:endParaRPr lang="en-US" dirty="0"/>
          </a:p>
        </p:txBody>
      </p:sp>
      <p:pic>
        <p:nvPicPr>
          <p:cNvPr id="21" name="Object 20"/>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89733" y="3989977"/>
            <a:ext cx="2980580" cy="1218895"/>
          </a:xfrm>
          <a:prstGeom prst="rect">
            <a:avLst/>
          </a:prstGeom>
        </p:spPr>
      </p:pic>
      <p:sp>
        <p:nvSpPr>
          <p:cNvPr id="22" name="Object 21"/>
          <p:cNvSpPr/>
          <p:nvPr/>
        </p:nvSpPr>
        <p:spPr>
          <a:xfrm>
            <a:off x="6375393" y="4478706"/>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Score Update</a:t>
            </a:r>
            <a:endParaRPr lang="en-US" dirty="0"/>
          </a:p>
        </p:txBody>
      </p:sp>
      <p:sp>
        <p:nvSpPr>
          <p:cNvPr id="23" name="Object 22"/>
          <p:cNvSpPr/>
          <p:nvPr/>
        </p:nvSpPr>
        <p:spPr>
          <a:xfrm>
            <a:off x="6284928" y="5336337"/>
            <a:ext cx="2513971" cy="725306"/>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Implement the logic to update the player's score based on the game events, such as successful hits or reaching certain milestones.</a:t>
            </a:r>
            <a:endParaRPr lang="en-US" dirty="0"/>
          </a:p>
        </p:txBody>
      </p:sp>
      <p:pic>
        <p:nvPicPr>
          <p:cNvPr id="24" name="Object 23"/>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751290" y="3989977"/>
            <a:ext cx="2980580" cy="1218895"/>
          </a:xfrm>
          <a:prstGeom prst="rect">
            <a:avLst/>
          </a:prstGeom>
        </p:spPr>
      </p:pic>
      <p:sp>
        <p:nvSpPr>
          <p:cNvPr id="25" name="Object 24"/>
          <p:cNvSpPr/>
          <p:nvPr/>
        </p:nvSpPr>
        <p:spPr>
          <a:xfrm>
            <a:off x="9136953" y="4478706"/>
            <a:ext cx="2199725"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Game State Handling</a:t>
            </a:r>
            <a:endParaRPr lang="en-US" dirty="0"/>
          </a:p>
        </p:txBody>
      </p:sp>
      <p:sp>
        <p:nvSpPr>
          <p:cNvPr id="26" name="Object 25"/>
          <p:cNvSpPr/>
          <p:nvPr/>
        </p:nvSpPr>
        <p:spPr>
          <a:xfrm>
            <a:off x="9046488" y="5336337"/>
            <a:ext cx="2513971" cy="1269286"/>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Manage the game state, including the current score, level, and overall game progression. Implement the necessary logic to handle transitions between different game states, such as start, pause, and end.</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Game Features and Implementation</a:t>
            </a:r>
            <a:endParaRPr lang="en-US" dirty="0"/>
          </a:p>
        </p:txBody>
      </p:sp>
      <p:sp>
        <p:nvSpPr>
          <p:cNvPr id="3" name="Object 2"/>
          <p:cNvSpPr/>
          <p:nvPr/>
        </p:nvSpPr>
        <p:spPr>
          <a:xfrm>
            <a:off x="476131" y="1523619"/>
            <a:ext cx="3618595" cy="2333042"/>
          </a:xfrm>
          <a:prstGeom prst="rect">
            <a:avLst/>
          </a:prstGeom>
          <a:noFill/>
          <a:ln w="25400">
            <a:solidFill>
              <a:srgbClr val="62A8BB"/>
            </a:solidFill>
            <a:prstDash val="solid"/>
            <a:miter lim="800000"/>
          </a:ln>
        </p:spPr>
      </p:sp>
      <p:sp>
        <p:nvSpPr>
          <p:cNvPr id="4" name="Object 3"/>
          <p:cNvSpPr/>
          <p:nvPr/>
        </p:nvSpPr>
        <p:spPr>
          <a:xfrm>
            <a:off x="761810" y="1760395"/>
            <a:ext cx="3456711"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Paddle Control</a:t>
            </a:r>
            <a:endParaRPr lang="en-US" dirty="0"/>
          </a:p>
        </p:txBody>
      </p:sp>
      <p:sp>
        <p:nvSpPr>
          <p:cNvPr id="5" name="Object 4"/>
          <p:cNvSpPr/>
          <p:nvPr/>
        </p:nvSpPr>
        <p:spPr>
          <a:xfrm>
            <a:off x="761811" y="2090810"/>
            <a:ext cx="3251390" cy="1119503"/>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paddle is controlled by the player's mouse or keyboard input. It moves horizontally to the left and right, allowing the player to position the paddle to intercept the ball. The paddle's position is updated based on the user's input, ensuring smooth and responsive controls.</a:t>
            </a:r>
            <a:endParaRPr lang="en-US" dirty="0"/>
          </a:p>
        </p:txBody>
      </p:sp>
      <p:sp>
        <p:nvSpPr>
          <p:cNvPr id="6" name="Object 5"/>
          <p:cNvSpPr/>
          <p:nvPr/>
        </p:nvSpPr>
        <p:spPr>
          <a:xfrm>
            <a:off x="4285178" y="1523619"/>
            <a:ext cx="3618595" cy="2333042"/>
          </a:xfrm>
          <a:prstGeom prst="rect">
            <a:avLst/>
          </a:prstGeom>
          <a:noFill/>
          <a:ln w="25400">
            <a:solidFill>
              <a:srgbClr val="62A8BB"/>
            </a:solidFill>
            <a:prstDash val="solid"/>
            <a:miter lim="800000"/>
          </a:ln>
        </p:spPr>
      </p:sp>
      <p:sp>
        <p:nvSpPr>
          <p:cNvPr id="7" name="Object 6"/>
          <p:cNvSpPr/>
          <p:nvPr/>
        </p:nvSpPr>
        <p:spPr>
          <a:xfrm>
            <a:off x="4570857" y="1760395"/>
            <a:ext cx="3456711"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Ball Mechanics</a:t>
            </a:r>
            <a:endParaRPr lang="en-US" dirty="0"/>
          </a:p>
        </p:txBody>
      </p:sp>
      <p:sp>
        <p:nvSpPr>
          <p:cNvPr id="8" name="Object 7"/>
          <p:cNvSpPr/>
          <p:nvPr/>
        </p:nvSpPr>
        <p:spPr>
          <a:xfrm>
            <a:off x="4570857" y="2090810"/>
            <a:ext cx="3232023" cy="1306087"/>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ball's movement is governed by physics-based calculations. The ball bounces off the walls, paddle, and bricks, with its trajectory and speed affected by these collisions. The ball's initial velocity and direction are set at the start of the game, and its position is updated on each frame to create the ball's movement.</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sp>
      <p:sp>
        <p:nvSpPr>
          <p:cNvPr id="10" name="Object 9"/>
          <p:cNvSpPr/>
          <p:nvPr/>
        </p:nvSpPr>
        <p:spPr>
          <a:xfrm>
            <a:off x="8379905" y="1760395"/>
            <a:ext cx="3456711"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Brick-Breaking Mechanics</a:t>
            </a:r>
            <a:endParaRPr lang="en-US" dirty="0"/>
          </a:p>
        </p:txBody>
      </p:sp>
      <p:sp>
        <p:nvSpPr>
          <p:cNvPr id="11" name="Object 10"/>
          <p:cNvSpPr/>
          <p:nvPr/>
        </p:nvSpPr>
        <p:spPr>
          <a:xfrm>
            <a:off x="8379905" y="2090810"/>
            <a:ext cx="3192335" cy="1306087"/>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game features a grid of bricks that the player must break by hitting them with the ball. Each brick has a certain number of 'hits' it can take before it is destroyed. When the ball collides with a brick, the brick's hit count is decremented, and if it reaches zero, the brick is removed from the game.</a:t>
            </a:r>
            <a:endParaRPr lang="en-US" dirty="0"/>
          </a:p>
        </p:txBody>
      </p:sp>
      <p:sp>
        <p:nvSpPr>
          <p:cNvPr id="12" name="Object 11"/>
          <p:cNvSpPr/>
          <p:nvPr/>
        </p:nvSpPr>
        <p:spPr>
          <a:xfrm>
            <a:off x="476131" y="4047113"/>
            <a:ext cx="5523119" cy="2333042"/>
          </a:xfrm>
          <a:prstGeom prst="rect">
            <a:avLst/>
          </a:prstGeom>
          <a:noFill/>
          <a:ln w="25400">
            <a:solidFill>
              <a:srgbClr val="62A8BB"/>
            </a:solidFill>
            <a:prstDash val="solid"/>
            <a:miter lim="800000"/>
          </a:ln>
        </p:spPr>
      </p:sp>
      <p:sp>
        <p:nvSpPr>
          <p:cNvPr id="13" name="Object 12"/>
          <p:cNvSpPr/>
          <p:nvPr/>
        </p:nvSpPr>
        <p:spPr>
          <a:xfrm>
            <a:off x="761810" y="4283889"/>
            <a:ext cx="5551687"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Scoring System</a:t>
            </a:r>
            <a:endParaRPr lang="en-US" dirty="0"/>
          </a:p>
        </p:txBody>
      </p:sp>
      <p:sp>
        <p:nvSpPr>
          <p:cNvPr id="14" name="Object 13"/>
          <p:cNvSpPr/>
          <p:nvPr/>
        </p:nvSpPr>
        <p:spPr>
          <a:xfrm>
            <a:off x="761810" y="4614304"/>
            <a:ext cx="5113645" cy="932919"/>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player's score is increased each time a brick is destroyed. The number of points awarded per brick is based on the brick's position in the grid, with bricks higher in the grid being worth more points. The current score is displayed on the screen, and the player's high score is saved and tracked across game sessions.</a:t>
            </a:r>
            <a:endParaRPr lang="en-US" dirty="0"/>
          </a:p>
        </p:txBody>
      </p:sp>
      <p:sp>
        <p:nvSpPr>
          <p:cNvPr id="15" name="Object 14"/>
          <p:cNvSpPr/>
          <p:nvPr/>
        </p:nvSpPr>
        <p:spPr>
          <a:xfrm>
            <a:off x="6189702" y="4047113"/>
            <a:ext cx="5523119" cy="2333042"/>
          </a:xfrm>
          <a:prstGeom prst="rect">
            <a:avLst/>
          </a:prstGeom>
          <a:noFill/>
          <a:ln w="25400">
            <a:solidFill>
              <a:srgbClr val="62A8BB"/>
            </a:solidFill>
            <a:prstDash val="solid"/>
            <a:miter lim="800000"/>
          </a:ln>
        </p:spPr>
      </p:sp>
      <p:sp>
        <p:nvSpPr>
          <p:cNvPr id="16" name="Object 15"/>
          <p:cNvSpPr/>
          <p:nvPr/>
        </p:nvSpPr>
        <p:spPr>
          <a:xfrm>
            <a:off x="6475381" y="4283889"/>
            <a:ext cx="5551687"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Game Levels</a:t>
            </a:r>
            <a:endParaRPr lang="en-US" dirty="0"/>
          </a:p>
        </p:txBody>
      </p:sp>
      <p:sp>
        <p:nvSpPr>
          <p:cNvPr id="17" name="Object 16"/>
          <p:cNvSpPr/>
          <p:nvPr/>
        </p:nvSpPr>
        <p:spPr>
          <a:xfrm>
            <a:off x="6313497" y="4614304"/>
            <a:ext cx="5399325" cy="1077643"/>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game features multiple levels, each with a unique arrangement of bricks. As the player progresses through the levels, the brick patterns become more complex, and the game's difficulty increases. The player must clear all the bricks in a level to advance to the next one, providing a sense of progression and challenge.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2000">
              <a:schemeClr val="tx1"/>
            </a:gs>
            <a:gs pos="100000">
              <a:srgbClr val="5C6876"/>
            </a:gs>
            <a:gs pos="100000">
              <a:srgbClr val="5E6A78"/>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A072DC-A2A1-4716-B58B-BCEEF30EE313}"/>
              </a:ext>
            </a:extLst>
          </p:cNvPr>
          <p:cNvPicPr>
            <a:picLocks noChangeAspect="1"/>
          </p:cNvPicPr>
          <p:nvPr/>
        </p:nvPicPr>
        <p:blipFill>
          <a:blip r:embed="rId2"/>
          <a:stretch>
            <a:fillRect/>
          </a:stretch>
        </p:blipFill>
        <p:spPr>
          <a:xfrm>
            <a:off x="0" y="223520"/>
            <a:ext cx="12192000" cy="6441440"/>
          </a:xfrm>
          <a:prstGeom prst="rect">
            <a:avLst/>
          </a:prstGeom>
        </p:spPr>
      </p:pic>
    </p:spTree>
    <p:extLst>
      <p:ext uri="{BB962C8B-B14F-4D97-AF65-F5344CB8AC3E}">
        <p14:creationId xmlns:p14="http://schemas.microsoft.com/office/powerpoint/2010/main" val="418191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rgbClr val="202D3B"/>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Challenges Faced and Solutions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33191" y="1799775"/>
            <a:ext cx="8179930" cy="1028443"/>
          </a:xfrm>
          <a:prstGeom prst="rect">
            <a:avLst/>
          </a:prstGeom>
        </p:spPr>
      </p:pic>
      <p:pic>
        <p:nvPicPr>
          <p:cNvPr id="4" name="Object 3"/>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523" y="1248510"/>
            <a:ext cx="1161759" cy="1476006"/>
          </a:xfrm>
          <a:prstGeom prst="rect">
            <a:avLst/>
          </a:prstGeom>
        </p:spPr>
      </p:pic>
      <p:sp>
        <p:nvSpPr>
          <p:cNvPr id="5" name="Object 4"/>
          <p:cNvSpPr/>
          <p:nvPr/>
        </p:nvSpPr>
        <p:spPr>
          <a:xfrm>
            <a:off x="1333167" y="2153005"/>
            <a:ext cx="7919010" cy="307204"/>
          </a:xfrm>
          <a:prstGeom prst="rect">
            <a:avLst/>
          </a:prstGeom>
          <a:noFill/>
        </p:spPr>
        <p:txBody>
          <a:bodyPr wrap="square" lIns="0" tIns="0" rIns="0" bIns="0" rtlCol="0" anchor="ctr"/>
          <a:lstStyle/>
          <a:p>
            <a:pPr algn="l">
              <a:lnSpc>
                <a:spcPts val="2420"/>
              </a:lnSpc>
              <a:buNone/>
            </a:pPr>
            <a:r>
              <a:rPr lang="en-US" sz="1920" dirty="0">
                <a:solidFill>
                  <a:srgbClr val="FFFFFF"/>
                </a:solidFill>
                <a:latin typeface="Montserrat" pitchFamily="34" charset="0"/>
                <a:ea typeface="Montserrat" pitchFamily="34" charset="-122"/>
                <a:cs typeface="Montserrat" pitchFamily="34" charset="-120"/>
              </a:rPr>
              <a:t>Collision Detection</a:t>
            </a:r>
            <a:endParaRPr lang="en-US" dirty="0"/>
          </a:p>
        </p:txBody>
      </p:sp>
      <p:pic>
        <p:nvPicPr>
          <p:cNvPr id="6" name="Object 5"/>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133191" y="2894875"/>
            <a:ext cx="3342439" cy="1028443"/>
          </a:xfrm>
          <a:prstGeom prst="rect">
            <a:avLst/>
          </a:prstGeom>
        </p:spPr>
      </p:pic>
      <p:pic>
        <p:nvPicPr>
          <p:cNvPr id="7" name="Object 6"/>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523" y="2689379"/>
            <a:ext cx="1161759" cy="1133192"/>
          </a:xfrm>
          <a:prstGeom prst="rect">
            <a:avLst/>
          </a:prstGeom>
        </p:spPr>
      </p:pic>
      <p:sp>
        <p:nvSpPr>
          <p:cNvPr id="8" name="Object 7"/>
          <p:cNvSpPr/>
          <p:nvPr/>
        </p:nvSpPr>
        <p:spPr>
          <a:xfrm>
            <a:off x="1333167" y="3095744"/>
            <a:ext cx="2597880" cy="614407"/>
          </a:xfrm>
          <a:prstGeom prst="rect">
            <a:avLst/>
          </a:prstGeom>
          <a:noFill/>
        </p:spPr>
        <p:txBody>
          <a:bodyPr wrap="square" lIns="0" tIns="0" rIns="0" bIns="0" rtlCol="0" anchor="ctr"/>
          <a:lstStyle/>
          <a:p>
            <a:pPr algn="l">
              <a:lnSpc>
                <a:spcPts val="2420"/>
              </a:lnSpc>
              <a:buNone/>
            </a:pPr>
            <a:r>
              <a:rPr lang="en-US" sz="1920" dirty="0">
                <a:solidFill>
                  <a:srgbClr val="FFFFFF"/>
                </a:solidFill>
                <a:latin typeface="Montserrat" pitchFamily="34" charset="0"/>
                <a:ea typeface="Montserrat" pitchFamily="34" charset="-122"/>
                <a:cs typeface="Montserrat" pitchFamily="34" charset="-120"/>
              </a:rPr>
              <a:t>Handling Multiple Objects</a:t>
            </a:r>
            <a:endParaRPr lang="en-US" dirty="0"/>
          </a:p>
        </p:txBody>
      </p:sp>
      <p:pic>
        <p:nvPicPr>
          <p:cNvPr id="9" name="Object 8"/>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133191" y="3989977"/>
            <a:ext cx="10598675" cy="1028443"/>
          </a:xfrm>
          <a:prstGeom prst="rect">
            <a:avLst/>
          </a:prstGeom>
        </p:spPr>
      </p:pic>
      <p:pic>
        <p:nvPicPr>
          <p:cNvPr id="10" name="Object 9"/>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9523" y="4085203"/>
            <a:ext cx="1161759" cy="1133192"/>
          </a:xfrm>
          <a:prstGeom prst="rect">
            <a:avLst/>
          </a:prstGeom>
        </p:spPr>
      </p:pic>
      <p:sp>
        <p:nvSpPr>
          <p:cNvPr id="11" name="Object 10"/>
          <p:cNvSpPr/>
          <p:nvPr/>
        </p:nvSpPr>
        <p:spPr>
          <a:xfrm>
            <a:off x="1333167" y="4343207"/>
            <a:ext cx="10570107" cy="307204"/>
          </a:xfrm>
          <a:prstGeom prst="rect">
            <a:avLst/>
          </a:prstGeom>
          <a:noFill/>
        </p:spPr>
        <p:txBody>
          <a:bodyPr wrap="square" lIns="0" tIns="0" rIns="0" bIns="0" rtlCol="0" anchor="ctr"/>
          <a:lstStyle/>
          <a:p>
            <a:pPr algn="l">
              <a:lnSpc>
                <a:spcPts val="2420"/>
              </a:lnSpc>
              <a:buNone/>
            </a:pPr>
            <a:r>
              <a:rPr lang="en-US" sz="1920" dirty="0">
                <a:solidFill>
                  <a:srgbClr val="FFFFFF"/>
                </a:solidFill>
                <a:latin typeface="Montserrat" pitchFamily="34" charset="0"/>
                <a:ea typeface="Montserrat" pitchFamily="34" charset="-122"/>
                <a:cs typeface="Montserrat" pitchFamily="34" charset="-120"/>
              </a:rPr>
              <a:t>Optimizing Performance</a:t>
            </a:r>
            <a:endParaRPr lang="en-US" dirty="0"/>
          </a:p>
        </p:txBody>
      </p:sp>
      <p:pic>
        <p:nvPicPr>
          <p:cNvPr id="12" name="Object 11"/>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133191" y="5085079"/>
            <a:ext cx="5761184" cy="1018920"/>
          </a:xfrm>
          <a:prstGeom prst="rect">
            <a:avLst/>
          </a:prstGeom>
        </p:spPr>
      </p:pic>
      <p:pic>
        <p:nvPicPr>
          <p:cNvPr id="13" name="Object 12"/>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9523" y="5180305"/>
            <a:ext cx="1161759" cy="1476006"/>
          </a:xfrm>
          <a:prstGeom prst="rect">
            <a:avLst/>
          </a:prstGeom>
        </p:spPr>
      </p:pic>
      <p:sp>
        <p:nvSpPr>
          <p:cNvPr id="14" name="Object 13"/>
          <p:cNvSpPr/>
          <p:nvPr/>
        </p:nvSpPr>
        <p:spPr>
          <a:xfrm>
            <a:off x="1333167" y="5438308"/>
            <a:ext cx="5258390" cy="307204"/>
          </a:xfrm>
          <a:prstGeom prst="rect">
            <a:avLst/>
          </a:prstGeom>
          <a:noFill/>
        </p:spPr>
        <p:txBody>
          <a:bodyPr wrap="square" lIns="0" tIns="0" rIns="0" bIns="0" rtlCol="0" anchor="ctr"/>
          <a:lstStyle/>
          <a:p>
            <a:pPr algn="l">
              <a:lnSpc>
                <a:spcPts val="2420"/>
              </a:lnSpc>
              <a:buNone/>
            </a:pPr>
            <a:r>
              <a:rPr lang="en-US" sz="1920" dirty="0">
                <a:solidFill>
                  <a:srgbClr val="FFFFFF"/>
                </a:solidFill>
                <a:latin typeface="Montserrat" pitchFamily="34" charset="0"/>
                <a:ea typeface="Montserrat" pitchFamily="34" charset="-122"/>
                <a:cs typeface="Montserrat" pitchFamily="34" charset="-120"/>
              </a:rPr>
              <a:t>Lighting and Shading</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1211</Words>
  <Application>Microsoft Office PowerPoint</Application>
  <PresentationFormat>Widescreen</PresentationFormat>
  <Paragraphs>91</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Arkanoid Game Development Using SFML</dc:title>
  <dc:subject>Arkanoid Game Development Using SFML</dc:subject>
  <dc:creator>Muhammad Haseeb</dc:creator>
  <cp:keywords>23PWCSE2229</cp:keywords>
  <cp:lastModifiedBy>Mian Haziq</cp:lastModifiedBy>
  <cp:revision>10</cp:revision>
  <dcterms:created xsi:type="dcterms:W3CDTF">2025-01-27T19:37:30Z</dcterms:created>
  <dcterms:modified xsi:type="dcterms:W3CDTF">2025-01-28T03:02:05Z</dcterms:modified>
</cp:coreProperties>
</file>